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3" r:id="rId4"/>
    <p:sldMasterId id="2147483987" r:id="rId5"/>
  </p:sldMasterIdLst>
  <p:notesMasterIdLst>
    <p:notesMasterId r:id="rId13"/>
  </p:notesMasterIdLst>
  <p:sldIdLst>
    <p:sldId id="272" r:id="rId6"/>
    <p:sldId id="4738" r:id="rId7"/>
    <p:sldId id="4837" r:id="rId8"/>
    <p:sldId id="4838" r:id="rId9"/>
    <p:sldId id="4839" r:id="rId10"/>
    <p:sldId id="4757" r:id="rId11"/>
    <p:sldId id="732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264E0F-DCF0-9987-C079-15EC47040D08}" name="Mateo Salomon" initials="MS" userId="S::mateo.salomon@undp.org::187035f1-3505-4ada-bd09-6a1d87c8b1fc" providerId="AD"/>
  <p188:author id="{502B213A-00CB-90A2-1956-4454116BB5B1}" name="Benjamin Keller" initials="" userId="benjamin.keller@undp.org" providerId="O365"/>
  <p188:author id="{603E9B3E-5157-5655-ACEC-DE1CC60D483D}" name="Stefano Pistolese" initials="SP" userId="S::stefano.pistolese@undp.org::a561415f-6f58-4f47-821a-08ad5d654fc1" providerId="AD"/>
  <p188:author id="{78DF2F5C-15F1-8B88-C9BD-A37EDCED8E98}" name="Riad Meddeb" initials="RM" userId="S::riad.meddeb@undp.org::09825a50-e9c0-44b8-8f6e-35c4dc5eb972" providerId="AD"/>
  <p188:author id="{6639E26D-69E2-662D-3F84-877C49525668}" name="Simone Marino" initials="SM" userId="S::simone.marino@undp.org::0b67d88c-9a46-43fd-a92f-0f1674bb7075" providerId="AD"/>
  <p188:author id="{A81D2DCC-D782-0B0C-9BEF-6E849AC19283}" name="Benjamin Keller" initials="BK" userId="S::benjamin.keller@undp.org::45dc09e3-81b0-4f46-a129-2d3201d349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30B"/>
    <a:srgbClr val="FFBF00"/>
    <a:srgbClr val="FFD659"/>
    <a:srgbClr val="FFD045"/>
    <a:srgbClr val="FFCB2E"/>
    <a:srgbClr val="F7F1ED"/>
    <a:srgbClr val="F0F0F0"/>
    <a:srgbClr val="D49F00"/>
    <a:srgbClr val="00D69D"/>
    <a:srgbClr val="00D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51" autoAdjust="0"/>
    <p:restoredTop sz="91863" autoAdjust="0"/>
  </p:normalViewPr>
  <p:slideViewPr>
    <p:cSldViewPr snapToGrid="0">
      <p:cViewPr varScale="1">
        <p:scale>
          <a:sx n="76" d="100"/>
          <a:sy n="76" d="100"/>
        </p:scale>
        <p:origin x="691" y="48"/>
      </p:cViewPr>
      <p:guideLst>
        <p:guide orient="horz" pos="30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67B580E-BB12-458A-8A67-A4E85A97E57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E485773-E831-40C3-B08E-FE9BDAA69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5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85773-E831-40C3-B08E-FE9BDAA693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9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DPP para FS: Va mas allá del modelo básico de mesas de finanzas verdes</a:t>
            </a: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05EF6-69E0-6841-8941-54295B45FF62}" type="slidenum">
              <a:rPr lang="en-FR" smtClean="0"/>
              <a:t>2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19086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05EF6-69E0-6841-8941-54295B45FF62}" type="slidenum">
              <a:rPr lang="en-FR" smtClean="0"/>
              <a:t>3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274308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05EF6-69E0-6841-8941-54295B45FF62}" type="slidenum">
              <a:rPr lang="en-FR" smtClean="0"/>
              <a:t>4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790381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05EF6-69E0-6841-8941-54295B45FF62}" type="slidenum">
              <a:rPr lang="en-FR" smtClean="0"/>
              <a:t>5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8498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05EF6-69E0-6841-8941-54295B45FF62}" type="slidenum">
              <a:rPr lang="en-FR" smtClean="0"/>
              <a:t>6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49857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85773-E831-40C3-B08E-FE9BDAA693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7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16BEC-AB1A-4058-9324-07F33219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DE4BD-38C7-497D-AE63-0EC22E33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80C8-9EBF-4D2D-A9FA-CC9421EA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t>‹#›</a:t>
            </a:fld>
            <a:endParaRPr lang="en-US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E162AE6-C2BA-4446-A2D9-41A8F1A6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A267802-5F0D-4EE1-AF9D-EF2E4F23C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75" y="0"/>
            <a:ext cx="43861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B728D93-929A-4CAF-A102-3C217E917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361" y="428903"/>
            <a:ext cx="3071005" cy="3051391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pPr>
              <a:tabLst>
                <a:tab pos="3370263" algn="l"/>
              </a:tabLst>
            </a:pPr>
            <a:r>
              <a:rPr lang="en-US" sz="4000">
                <a:solidFill>
                  <a:schemeClr val="tx2">
                    <a:alpha val="75000"/>
                  </a:schemeClr>
                </a:solidFill>
              </a:rPr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81702E9-0038-4210-9FAB-E76C1EF85C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4876" y="5116529"/>
            <a:ext cx="2948684" cy="955497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subtitle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441E9C-E7AE-4B2E-A8FF-F364980D90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3024" y="0"/>
            <a:ext cx="7808976" cy="685800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71283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60" userDrawn="1">
          <p15:clr>
            <a:srgbClr val="FBAE40"/>
          </p15:clr>
        </p15:guide>
        <p15:guide id="2" pos="39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6A6C1-54BB-40E1-859F-0C6DA152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5629"/>
            <a:ext cx="10515600" cy="8189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EEBE1-2D73-4E5F-A8DD-593B79D1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806039"/>
            <a:ext cx="5157787" cy="584548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5328A-A6CB-4A40-806F-E68606FC7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90588"/>
            <a:ext cx="5157787" cy="37512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730D26-BCC4-4CE4-9273-69B4E36D3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806038"/>
            <a:ext cx="5183188" cy="584549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832694-AE69-4399-B6B4-3F0CBD297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390588"/>
            <a:ext cx="5183188" cy="37512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4C2C4B-8E48-4589-91AA-FDF1F137A26C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1B2486D-C49D-471B-8F3B-AF604894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F226F4B-CA41-4C71-97F3-1B7E442A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16A3FD-0E7B-4247-AA4F-93E7E99E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4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6A6C1-54BB-40E1-859F-0C6DA152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5629"/>
            <a:ext cx="10515600" cy="8189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EEBE1-2D73-4E5F-A8DD-593B79D1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806039"/>
            <a:ext cx="3200400" cy="584548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5328A-A6CB-4A40-806F-E68606FC7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90588"/>
            <a:ext cx="3200400" cy="37512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730D26-BCC4-4CE4-9273-69B4E36D3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800575"/>
            <a:ext cx="3200400" cy="584549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832694-AE69-4399-B6B4-3F0CBD297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385125"/>
            <a:ext cx="3200400" cy="37512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66A9EA3-4B2B-44BD-8135-846BF60266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4" y="1802952"/>
            <a:ext cx="3200400" cy="584549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01C28FB9-37EE-45F6-9277-9FEC0E6CEB2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4" y="2387502"/>
            <a:ext cx="3200400" cy="37512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965917B-0400-40F0-91DA-4F97FE7238E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64A176B-530D-46DF-8C22-CB3E325D3F2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64458CC-87E8-440C-A9E9-D8E1E0B493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01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66D479CE-2DE1-4800-948F-385C3CF20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F2DE27B3-A066-47FC-9ACB-6CB080C41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375939"/>
            <a:ext cx="5448300" cy="1240966"/>
          </a:xfrm>
        </p:spPr>
        <p:txBody>
          <a:bodyPr anchor="ctr">
            <a:normAutofit/>
          </a:bodyPr>
          <a:lstStyle>
            <a:lvl1pPr algn="l">
              <a:defRPr/>
            </a:lvl1pPr>
          </a:lstStyle>
          <a:p>
            <a:pPr algn="ctr"/>
            <a:r>
              <a:rPr lang="en-US"/>
              <a:t>Click to edit Master title style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0B2E2283-471F-4157-98F4-1943DA10B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1" y="2688119"/>
            <a:ext cx="5115674" cy="350745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F58127D-BBD9-4655-BEA6-9102178578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8272" y="658368"/>
            <a:ext cx="4809744" cy="260604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C4E959CE-E323-4F7E-9D53-6DE5DD865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8272" y="3584448"/>
            <a:ext cx="4809744" cy="260604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F4C50B-50BD-44F1-9148-992E83F5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25809" y="63219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764E3EF-900F-4400-84C4-63FBEBB87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E1CB21E-42E2-4942-BCAD-66952AABB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BDF6841-1F86-481B-A857-4E5AC2672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28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2FD219BD-0F2E-4CDF-AEB4-C1D73E0F1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5">
            <a:extLst>
              <a:ext uri="{FF2B5EF4-FFF2-40B4-BE49-F238E27FC236}">
                <a16:creationId xmlns:a16="http://schemas.microsoft.com/office/drawing/2014/main" id="{1A909C9B-71E1-4575-BD94-8C51142F0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647700"/>
            <a:ext cx="3680395" cy="1403343"/>
          </a:xfrm>
        </p:spPr>
        <p:txBody>
          <a:bodyPr anchor="ctr">
            <a:normAutofit/>
          </a:bodyPr>
          <a:lstStyle>
            <a:lvl1pPr algn="ctr">
              <a:defRPr/>
            </a:lvl1pPr>
          </a:lstStyle>
          <a:p>
            <a:pPr algn="ctr"/>
            <a:r>
              <a:rPr lang="en-US"/>
              <a:t>Click to edit Master title style</a:t>
            </a:r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3B6580BC-B32B-4393-8B19-2B3F6B90F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683104"/>
            <a:ext cx="3364358" cy="3673245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16BEC-AB1A-4058-9324-07F33219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B07FB4E-AACE-4322-82D4-4DA4A81616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5048" y="0"/>
            <a:ext cx="7616952" cy="685800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DE4BD-38C7-497D-AE63-0EC22E33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80C8-9EBF-4D2D-A9FA-CC9421EA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69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81C62-6E66-44D5-83D2-BADCC7373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8113" y="2851343"/>
            <a:ext cx="8490581" cy="1746195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A7876-9D0C-4685-8088-6FED23C9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7350" y="4846921"/>
            <a:ext cx="6632107" cy="951488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2">
                    <a:alpha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65066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6100-27A9-4A24-9347-29B6A9BA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311718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350C3-3185-4A0E-9E1F-504D7E6E0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26924"/>
            <a:ext cx="10515600" cy="126272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571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902F6-08C1-4F71-90D1-FCA6563EC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11756"/>
            <a:ext cx="5181600" cy="43652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B0FE5-5497-4854-B57F-7955ADCB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11756"/>
            <a:ext cx="5181600" cy="43652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B698B4-B17B-4FAB-894D-5400BDEC9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F5B355-1608-4ECA-8C03-3ABD722BC611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868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588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37465-F6D9-414A-9829-B2793D3A5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7698"/>
            <a:ext cx="4061821" cy="15585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35B2F-EF96-4A99-8082-911D63A37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47699"/>
            <a:ext cx="6172200" cy="52133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EE3AB-F64B-4276-8303-CAE4B4F1D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6256"/>
            <a:ext cx="4061821" cy="36627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8936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43B7E-262A-4834-9437-C20690BF2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9FC6C5-CFC6-43FC-9CD2-EB131734F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867985"/>
            <a:ext cx="6172200" cy="49930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AD41B-4C7D-4884-B895-CFDA0A447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136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665A6970-043A-47D8-B545-755078B0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86AC1DD3-428F-4C39-A551-E13ABD51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647700"/>
            <a:ext cx="3483421" cy="2866599"/>
          </a:xfrm>
        </p:spPr>
        <p:txBody>
          <a:bodyPr>
            <a:normAutofit/>
          </a:bodyPr>
          <a:lstStyle/>
          <a:p>
            <a:pPr algn="r"/>
            <a:r>
              <a:rPr lang="en-US"/>
              <a:t>Click to edit Master title style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C48B2C18-58F4-4964-8F53-1A6C5CA46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909" y="647700"/>
            <a:ext cx="6401231" cy="2982604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0AF7978-E274-4580-9576-25C42D06B2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7512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C26149A3-CFBC-4F7F-B065-171177885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6041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47CA6D41-6659-4919-BF3F-FCA2AB53F4F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64570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20E6777B-4AD1-427E-904E-21086E7318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3100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7E0D4C96-36DA-4C90-B4F7-FD78F9F0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CC27624-76B0-4BB8-B6D9-C01BCCE65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5D71582-7D60-491E-945E-00A9A6A2E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08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12192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74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65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16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30347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07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805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71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0891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283E6C1-A698-44ED-B112-2185C527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B8DA9715-F69D-45C0-8C20-D2327172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64" y="1034470"/>
            <a:ext cx="10515600" cy="899783"/>
          </a:xfrm>
        </p:spPr>
        <p:txBody>
          <a:bodyPr wrap="none" anchor="ctr">
            <a:noAutofit/>
          </a:bodyPr>
          <a:lstStyle>
            <a:lvl1pPr algn="l">
              <a:spcBef>
                <a:spcPts val="0"/>
              </a:spcBef>
              <a:defRPr baseline="0"/>
            </a:lvl1pPr>
          </a:lstStyle>
          <a:p>
            <a:pPr algn="ctr"/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11834F-2E86-44CF-9B7B-879C54D3E3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164" y="1900962"/>
            <a:ext cx="10112375" cy="1954213"/>
          </a:xfrm>
        </p:spPr>
        <p:txBody>
          <a:bodyPr anchor="t"/>
          <a:lstStyle>
            <a:lvl1pPr marL="0" indent="0" algn="just">
              <a:buNone/>
              <a:defRPr baseline="0"/>
            </a:lvl1pPr>
            <a:lvl2pPr marL="274320" indent="0" algn="ctr">
              <a:buFont typeface="Arial" panose="020B0604020202020204" pitchFamily="34" charset="0"/>
              <a:buNone/>
              <a:defRPr/>
            </a:lvl2pPr>
            <a:lvl3pPr marL="228600" indent="0" algn="ctr">
              <a:buNone/>
              <a:defRPr/>
            </a:lvl3pPr>
            <a:lvl4pPr marL="640080" indent="0" algn="ctr">
              <a:buFont typeface="Arial" panose="020B0604020202020204" pitchFamily="34" charset="0"/>
              <a:buNone/>
              <a:defRPr/>
            </a:lvl4pPr>
            <a:lvl5pPr marL="6858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6B13C98-6A68-488A-A861-3651BEFFD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160520"/>
            <a:ext cx="4067175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2938ABF9-B914-4702-BD3C-440D785C4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A8DDEC8E-7A5B-45B1-87C2-928F65F6DC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9936" y="4160520"/>
            <a:ext cx="4133088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D694128-BF72-4548-B72F-CAFBFD234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5E558F1D-66DC-426F-B815-D10EB6BC4E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3024" y="4160520"/>
            <a:ext cx="4005072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8719BE9-7631-4214-B581-04437DDA5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768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41423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2FD219BD-0F2E-4CDF-AEB4-C1D73E0F1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5">
            <a:extLst>
              <a:ext uri="{FF2B5EF4-FFF2-40B4-BE49-F238E27FC236}">
                <a16:creationId xmlns:a16="http://schemas.microsoft.com/office/drawing/2014/main" id="{1A909C9B-71E1-4575-BD94-8C51142F0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647700"/>
            <a:ext cx="3680395" cy="1403343"/>
          </a:xfrm>
        </p:spPr>
        <p:txBody>
          <a:bodyPr anchor="ctr">
            <a:normAutofit/>
          </a:bodyPr>
          <a:lstStyle>
            <a:lvl1pPr algn="ctr">
              <a:defRPr/>
            </a:lvl1pPr>
          </a:lstStyle>
          <a:p>
            <a:pPr algn="ctr"/>
            <a:r>
              <a:rPr lang="en-US"/>
              <a:t>Click to edit Master title style</a:t>
            </a:r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3B6580BC-B32B-4393-8B19-2B3F6B90F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683104"/>
            <a:ext cx="3364358" cy="3673245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16BEC-AB1A-4058-9324-07F33219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B07FB4E-AACE-4322-82D4-4DA4A81616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5048" y="0"/>
            <a:ext cx="7616952" cy="685800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DE4BD-38C7-497D-AE63-0EC22E33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80C8-9EBF-4D2D-A9FA-CC9421EA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01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16BEC-AB1A-4058-9324-07F33219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DE4BD-38C7-497D-AE63-0EC22E33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80C8-9EBF-4D2D-A9FA-CC9421EA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t>‹#›</a:t>
            </a:fld>
            <a:endParaRPr lang="en-US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E162AE6-C2BA-4446-A2D9-41A8F1A6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A267802-5F0D-4EE1-AF9D-EF2E4F23C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75" y="0"/>
            <a:ext cx="43861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B728D93-929A-4CAF-A102-3C217E917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361" y="428903"/>
            <a:ext cx="3071005" cy="3051391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pPr>
              <a:tabLst>
                <a:tab pos="3370263" algn="l"/>
              </a:tabLst>
            </a:pPr>
            <a:r>
              <a:rPr lang="en-US" sz="4000">
                <a:solidFill>
                  <a:schemeClr val="tx2">
                    <a:alpha val="75000"/>
                  </a:schemeClr>
                </a:solidFill>
              </a:rPr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81702E9-0038-4210-9FAB-E76C1EF85C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4876" y="5116529"/>
            <a:ext cx="2948684" cy="955497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subtitle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441E9C-E7AE-4B2E-A8FF-F364980D90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3024" y="0"/>
            <a:ext cx="7808976" cy="685800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91882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60">
          <p15:clr>
            <a:srgbClr val="FBAE40"/>
          </p15:clr>
        </p15:guide>
        <p15:guide id="2" pos="39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283E6C1-A698-44ED-B112-2185C527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B8DA9715-F69D-45C0-8C20-D2327172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64" y="1034470"/>
            <a:ext cx="10515600" cy="899783"/>
          </a:xfrm>
        </p:spPr>
        <p:txBody>
          <a:bodyPr wrap="none" anchor="ctr">
            <a:noAutofit/>
          </a:bodyPr>
          <a:lstStyle>
            <a:lvl1pPr algn="l">
              <a:spcBef>
                <a:spcPts val="0"/>
              </a:spcBef>
              <a:defRPr baseline="0"/>
            </a:lvl1pPr>
          </a:lstStyle>
          <a:p>
            <a:pPr algn="ctr"/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11834F-2E86-44CF-9B7B-879C54D3E3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164" y="1900962"/>
            <a:ext cx="10112375" cy="1954213"/>
          </a:xfrm>
        </p:spPr>
        <p:txBody>
          <a:bodyPr anchor="t"/>
          <a:lstStyle>
            <a:lvl1pPr marL="0" indent="0" algn="just">
              <a:buNone/>
              <a:defRPr baseline="0"/>
            </a:lvl1pPr>
            <a:lvl2pPr marL="274320" indent="0" algn="ctr">
              <a:buFont typeface="Arial" panose="020B0604020202020204" pitchFamily="34" charset="0"/>
              <a:buNone/>
              <a:defRPr/>
            </a:lvl2pPr>
            <a:lvl3pPr marL="228600" indent="0" algn="ctr">
              <a:buNone/>
              <a:defRPr/>
            </a:lvl3pPr>
            <a:lvl4pPr marL="640080" indent="0" algn="ctr">
              <a:buFont typeface="Arial" panose="020B0604020202020204" pitchFamily="34" charset="0"/>
              <a:buNone/>
              <a:defRPr/>
            </a:lvl4pPr>
            <a:lvl5pPr marL="6858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6B13C98-6A68-488A-A861-3651BEFFD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160520"/>
            <a:ext cx="4067175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2938ABF9-B914-4702-BD3C-440D785C4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A8DDEC8E-7A5B-45B1-87C2-928F65F6DC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9936" y="4160520"/>
            <a:ext cx="4133088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D694128-BF72-4548-B72F-CAFBFD234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5E558F1D-66DC-426F-B815-D10EB6BC4E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3024" y="4160520"/>
            <a:ext cx="4005072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C1452B-8D51-4F49-9A26-8D49BCE7A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50899" y="1555564"/>
            <a:ext cx="4290204" cy="0"/>
          </a:xfrm>
          <a:prstGeom prst="line">
            <a:avLst/>
          </a:prstGeom>
          <a:ln w="19050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8719BE9-7631-4214-B581-04437DDA5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42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6AF1EB8-173E-4BDF-9FB9-340DC5FC2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44A6C40-5A2B-4859-A8AE-52464ACB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5059252"/>
            <a:ext cx="6874327" cy="1209275"/>
          </a:xfrm>
        </p:spPr>
        <p:txBody>
          <a:bodyPr anchor="ctr">
            <a:normAutofit/>
          </a:bodyPr>
          <a:lstStyle>
            <a:lvl1pPr algn="l">
              <a:defRPr/>
            </a:lvl1pPr>
          </a:lstStyle>
          <a:p>
            <a:pPr algn="r"/>
            <a:r>
              <a:rPr lang="en-US" sz="400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839C935-8C88-4E41-9CDE-772FDA3DD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5056632"/>
            <a:ext cx="3392445" cy="1207008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1600"/>
              <a:t>Click to edit Master subtitle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C6FCBF-78C9-4160-8C8D-C0846C6D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810499" y="5187442"/>
            <a:ext cx="0" cy="875607"/>
          </a:xfrm>
          <a:prstGeom prst="line">
            <a:avLst/>
          </a:prstGeom>
          <a:ln w="15875">
            <a:solidFill>
              <a:schemeClr val="accent1">
                <a:lumMod val="75000"/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950CA0E-635B-46DC-8900-0DD2B472AF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4562856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837365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6A6C1-54BB-40E1-859F-0C6DA152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5629"/>
            <a:ext cx="10515600" cy="8189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EEBE1-2D73-4E5F-A8DD-593B79D1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806039"/>
            <a:ext cx="3200400" cy="584548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5328A-A6CB-4A40-806F-E68606FC7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90588"/>
            <a:ext cx="3200400" cy="37512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730D26-BCC4-4CE4-9273-69B4E36D3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800575"/>
            <a:ext cx="3200400" cy="584549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832694-AE69-4399-B6B4-3F0CBD297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385125"/>
            <a:ext cx="3200400" cy="37512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4C2C4B-8E48-4589-91AA-FDF1F137A26C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66A9EA3-4B2B-44BD-8135-846BF60266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4" y="1802952"/>
            <a:ext cx="3200400" cy="584549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01C28FB9-37EE-45F6-9277-9FEC0E6CEB2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4" y="2387502"/>
            <a:ext cx="3200400" cy="37512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965917B-0400-40F0-91DA-4F97FE7238E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64A176B-530D-46DF-8C22-CB3E325D3F2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64458CC-87E8-440C-A9E9-D8E1E0B493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958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66D479CE-2DE1-4800-948F-385C3CF20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F2DE27B3-A066-47FC-9ACB-6CB080C41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375939"/>
            <a:ext cx="5448300" cy="1240966"/>
          </a:xfrm>
        </p:spPr>
        <p:txBody>
          <a:bodyPr anchor="ctr">
            <a:normAutofit/>
          </a:bodyPr>
          <a:lstStyle>
            <a:lvl1pPr algn="l">
              <a:defRPr/>
            </a:lvl1pPr>
          </a:lstStyle>
          <a:p>
            <a:pPr algn="ctr"/>
            <a:r>
              <a:rPr lang="en-US"/>
              <a:t>Click to edit Master title style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0B2E2283-471F-4157-98F4-1943DA10B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1" y="2688119"/>
            <a:ext cx="5115674" cy="350745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F58127D-BBD9-4655-BEA6-9102178578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8272" y="658368"/>
            <a:ext cx="4809744" cy="260604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C4E959CE-E323-4F7E-9D53-6DE5DD865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8272" y="3584448"/>
            <a:ext cx="4809744" cy="260604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764E3EF-900F-4400-84C4-63FBEBB87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E1CB21E-42E2-4942-BCAD-66952AABB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BDF6841-1F86-481B-A857-4E5AC2672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210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4D2DA-100D-E94B-AC38-F83CE9FF3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5A9E-63C3-4D46-A27A-668724AD53D2}" type="datetime1">
              <a:rPr lang="en-GB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A3392-49A0-2F49-8414-F94D5D49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Crisis Response Unit (CRU), UNDP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2E1D7-BAB1-2C4F-A9BA-3F74255C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C0799-869A-2049-B615-DB4E195A80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FFBA0F-E8F5-2C44-B6F8-1008CBE5962F}"/>
              </a:ext>
            </a:extLst>
          </p:cNvPr>
          <p:cNvSpPr/>
          <p:nvPr userDrawn="1"/>
        </p:nvSpPr>
        <p:spPr>
          <a:xfrm>
            <a:off x="3176" y="6624084"/>
            <a:ext cx="12188825" cy="233916"/>
          </a:xfrm>
          <a:prstGeom prst="rect">
            <a:avLst/>
          </a:prstGeom>
          <a:solidFill>
            <a:srgbClr val="40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56C290-19A0-E04C-8CDA-A98C831CB77F}"/>
              </a:ext>
            </a:extLst>
          </p:cNvPr>
          <p:cNvSpPr/>
          <p:nvPr userDrawn="1"/>
        </p:nvSpPr>
        <p:spPr>
          <a:xfrm>
            <a:off x="16" y="6591894"/>
            <a:ext cx="12188825" cy="64008"/>
          </a:xfrm>
          <a:prstGeom prst="rect">
            <a:avLst/>
          </a:prstGeom>
          <a:solidFill>
            <a:srgbClr val="B3D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852228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16BEC-AB1A-4058-9324-07F33219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DE4BD-38C7-497D-AE63-0EC22E33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80C8-9EBF-4D2D-A9FA-CC9421EA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t>‹#›</a:t>
            </a:fld>
            <a:endParaRPr lang="en-US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E162AE6-C2BA-4446-A2D9-41A8F1A6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A267802-5F0D-4EE1-AF9D-EF2E4F23C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75" y="0"/>
            <a:ext cx="43861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B728D93-929A-4CAF-A102-3C217E917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361" y="428903"/>
            <a:ext cx="3071005" cy="3051391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pPr>
              <a:tabLst>
                <a:tab pos="3370263" algn="l"/>
              </a:tabLst>
            </a:pPr>
            <a:r>
              <a:rPr lang="en-US" sz="4000">
                <a:solidFill>
                  <a:schemeClr val="tx2">
                    <a:alpha val="75000"/>
                  </a:schemeClr>
                </a:solidFill>
              </a:rPr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81702E9-0038-4210-9FAB-E76C1EF85C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4876" y="5116529"/>
            <a:ext cx="2948684" cy="955497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subtitle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441E9C-E7AE-4B2E-A8FF-F364980D90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3024" y="0"/>
            <a:ext cx="7808976" cy="685800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06693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60">
          <p15:clr>
            <a:srgbClr val="FBAE40"/>
          </p15:clr>
        </p15:guide>
        <p15:guide id="2" pos="39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665A6970-043A-47D8-B545-755078B0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86AC1DD3-428F-4C39-A551-E13ABD51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647700"/>
            <a:ext cx="3483421" cy="2866599"/>
          </a:xfrm>
        </p:spPr>
        <p:txBody>
          <a:bodyPr>
            <a:normAutofit/>
          </a:bodyPr>
          <a:lstStyle/>
          <a:p>
            <a:pPr algn="r"/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1C8BF-A13F-41C7-AD96-FF1FF2487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0" y="1344305"/>
            <a:ext cx="0" cy="1610436"/>
          </a:xfrm>
          <a:prstGeom prst="line">
            <a:avLst/>
          </a:prstGeom>
          <a:ln w="19050">
            <a:solidFill>
              <a:schemeClr val="accent1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C48B2C18-58F4-4964-8F53-1A6C5CA46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909" y="647700"/>
            <a:ext cx="6401231" cy="2982604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0AF7978-E274-4580-9576-25C42D06B2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7512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C26149A3-CFBC-4F7F-B065-171177885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6041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47CA6D41-6659-4919-BF3F-FCA2AB53F4F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64570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20E6777B-4AD1-427E-904E-21086E7318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3100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7E0D4C96-36DA-4C90-B4F7-FD78F9F0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CC27624-76B0-4BB8-B6D9-C01BCCE65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5D71582-7D60-491E-945E-00A9A6A2E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58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6AF1EB8-173E-4BDF-9FB9-340DC5FC2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44A6C40-5A2B-4859-A8AE-52464ACB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5059252"/>
            <a:ext cx="6874327" cy="1209275"/>
          </a:xfrm>
        </p:spPr>
        <p:txBody>
          <a:bodyPr anchor="ctr">
            <a:normAutofit/>
          </a:bodyPr>
          <a:lstStyle>
            <a:lvl1pPr algn="l">
              <a:defRPr/>
            </a:lvl1pPr>
          </a:lstStyle>
          <a:p>
            <a:pPr algn="r"/>
            <a:r>
              <a:rPr lang="en-US" sz="400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839C935-8C88-4E41-9CDE-772FDA3DD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5056632"/>
            <a:ext cx="3392445" cy="1207008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1600"/>
              <a:t>Click to edit Master subtitle style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950CA0E-635B-46DC-8900-0DD2B472AF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4562856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45731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283E6C1-A698-44ED-B112-2185C527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B8DA9715-F69D-45C0-8C20-D2327172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64" y="1034470"/>
            <a:ext cx="10515600" cy="899783"/>
          </a:xfrm>
        </p:spPr>
        <p:txBody>
          <a:bodyPr wrap="none" anchor="ctr">
            <a:noAutofit/>
          </a:bodyPr>
          <a:lstStyle>
            <a:lvl1pPr algn="l">
              <a:spcBef>
                <a:spcPts val="0"/>
              </a:spcBef>
              <a:defRPr baseline="0"/>
            </a:lvl1pPr>
          </a:lstStyle>
          <a:p>
            <a:pPr algn="ctr"/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11834F-2E86-44CF-9B7B-879C54D3E3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164" y="1900962"/>
            <a:ext cx="10112375" cy="1954213"/>
          </a:xfrm>
        </p:spPr>
        <p:txBody>
          <a:bodyPr anchor="t"/>
          <a:lstStyle>
            <a:lvl1pPr marL="0" indent="0" algn="just">
              <a:buNone/>
              <a:defRPr baseline="0"/>
            </a:lvl1pPr>
            <a:lvl2pPr marL="274320" indent="0" algn="ctr">
              <a:buFont typeface="Arial" panose="020B0604020202020204" pitchFamily="34" charset="0"/>
              <a:buNone/>
              <a:defRPr/>
            </a:lvl2pPr>
            <a:lvl3pPr marL="228600" indent="0" algn="ctr">
              <a:buNone/>
              <a:defRPr/>
            </a:lvl3pPr>
            <a:lvl4pPr marL="640080" indent="0" algn="ctr">
              <a:buFont typeface="Arial" panose="020B0604020202020204" pitchFamily="34" charset="0"/>
              <a:buNone/>
              <a:defRPr/>
            </a:lvl4pPr>
            <a:lvl5pPr marL="6858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6B13C98-6A68-488A-A861-3651BEFFD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160520"/>
            <a:ext cx="4067175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2938ABF9-B914-4702-BD3C-440D785C4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A8DDEC8E-7A5B-45B1-87C2-928F65F6DC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9936" y="4160520"/>
            <a:ext cx="4133088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D694128-BF72-4548-B72F-CAFBFD234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5E558F1D-66DC-426F-B815-D10EB6BC4E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3024" y="4160520"/>
            <a:ext cx="4005072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C1452B-8D51-4F49-9A26-8D49BCE7A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50899" y="1555564"/>
            <a:ext cx="4290204" cy="0"/>
          </a:xfrm>
          <a:prstGeom prst="line">
            <a:avLst/>
          </a:prstGeom>
          <a:ln w="19050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8719BE9-7631-4214-B581-04437DDA5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794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6AF1EB8-173E-4BDF-9FB9-340DC5FC2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44A6C40-5A2B-4859-A8AE-52464ACB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5059252"/>
            <a:ext cx="6874327" cy="1209275"/>
          </a:xfrm>
        </p:spPr>
        <p:txBody>
          <a:bodyPr anchor="ctr">
            <a:normAutofit/>
          </a:bodyPr>
          <a:lstStyle>
            <a:lvl1pPr algn="l">
              <a:defRPr/>
            </a:lvl1pPr>
          </a:lstStyle>
          <a:p>
            <a:pPr algn="r"/>
            <a:r>
              <a:rPr lang="en-US" sz="400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839C935-8C88-4E41-9CDE-772FDA3DD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5056632"/>
            <a:ext cx="3392445" cy="1207008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1600"/>
              <a:t>Click to edit Master subtitle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C6FCBF-78C9-4160-8C8D-C0846C6D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810499" y="5187442"/>
            <a:ext cx="0" cy="875607"/>
          </a:xfrm>
          <a:prstGeom prst="line">
            <a:avLst/>
          </a:prstGeom>
          <a:ln w="15875">
            <a:solidFill>
              <a:schemeClr val="accent1">
                <a:lumMod val="75000"/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950CA0E-635B-46DC-8900-0DD2B472AF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4562856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61414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A8FC83D-BE6C-46F7-A2C9-654DF8EBE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733" y="1679441"/>
            <a:ext cx="10890565" cy="589966"/>
          </a:xfrm>
        </p:spPr>
        <p:txBody>
          <a:bodyPr>
            <a:normAutofit fontScale="90000"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CC3F9D0-953E-45A7-BFD7-C86C68B23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3726" y="2273661"/>
            <a:ext cx="7910623" cy="447630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z="1600"/>
              <a:t>Click to edit Master subtitle style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736BCE2-FC35-4992-A912-AF5A5C4EC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507004" y="63219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4AA409B-17E7-4D49-8F3B-D390302E24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368" y="3063240"/>
            <a:ext cx="5321808" cy="31546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4FB1A9C-83D8-426D-B62B-A5F7457A9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7920" y="3063240"/>
            <a:ext cx="5321808" cy="31546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DD44DD-0676-4A2C-9EC4-8E209307E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69BC53C-DA37-4270-B44D-B7A92152A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AFE14D8-0C2B-4AA6-AE7E-75C2C63C2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784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6A6C1-54BB-40E1-859F-0C6DA152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5629"/>
            <a:ext cx="10515600" cy="8189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EEBE1-2D73-4E5F-A8DD-593B79D1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806039"/>
            <a:ext cx="3200400" cy="584548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5328A-A6CB-4A40-806F-E68606FC7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90588"/>
            <a:ext cx="3200400" cy="37512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730D26-BCC4-4CE4-9273-69B4E36D3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800575"/>
            <a:ext cx="3200400" cy="584549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832694-AE69-4399-B6B4-3F0CBD297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385125"/>
            <a:ext cx="3200400" cy="37512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4C2C4B-8E48-4589-91AA-FDF1F137A26C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66A9EA3-4B2B-44BD-8135-846BF60266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4" y="1802952"/>
            <a:ext cx="3200400" cy="584549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01C28FB9-37EE-45F6-9277-9FEC0E6CEB2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4" y="2387502"/>
            <a:ext cx="3200400" cy="37512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965917B-0400-40F0-91DA-4F97FE7238E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64A176B-530D-46DF-8C22-CB3E325D3F2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64458CC-87E8-440C-A9E9-D8E1E0B493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32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66D479CE-2DE1-4800-948F-385C3CF20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F2DE27B3-A066-47FC-9ACB-6CB080C41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375939"/>
            <a:ext cx="5448300" cy="1240966"/>
          </a:xfrm>
        </p:spPr>
        <p:txBody>
          <a:bodyPr anchor="ctr">
            <a:normAutofit/>
          </a:bodyPr>
          <a:lstStyle>
            <a:lvl1pPr algn="l">
              <a:defRPr/>
            </a:lvl1pPr>
          </a:lstStyle>
          <a:p>
            <a:pPr algn="ctr"/>
            <a:r>
              <a:rPr lang="en-US"/>
              <a:t>Click to edit Master title style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0B2E2283-471F-4157-98F4-1943DA10B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1" y="2688119"/>
            <a:ext cx="5115674" cy="350745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F58127D-BBD9-4655-BEA6-9102178578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8272" y="658368"/>
            <a:ext cx="4809744" cy="260604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C4E959CE-E323-4F7E-9D53-6DE5DD865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8272" y="3584448"/>
            <a:ext cx="4809744" cy="260604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F4C50B-50BD-44F1-9148-992E83F5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25809" y="63219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764E3EF-900F-4400-84C4-63FBEBB87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E1CB21E-42E2-4942-BCAD-66952AABB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BDF6841-1F86-481B-A857-4E5AC2672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07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2FD219BD-0F2E-4CDF-AEB4-C1D73E0F1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5">
            <a:extLst>
              <a:ext uri="{FF2B5EF4-FFF2-40B4-BE49-F238E27FC236}">
                <a16:creationId xmlns:a16="http://schemas.microsoft.com/office/drawing/2014/main" id="{1A909C9B-71E1-4575-BD94-8C51142F0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647700"/>
            <a:ext cx="3680395" cy="1403343"/>
          </a:xfrm>
        </p:spPr>
        <p:txBody>
          <a:bodyPr anchor="ctr">
            <a:normAutofit/>
          </a:bodyPr>
          <a:lstStyle>
            <a:lvl1pPr algn="ctr">
              <a:defRPr/>
            </a:lvl1pPr>
          </a:lstStyle>
          <a:p>
            <a:pPr algn="ctr"/>
            <a:r>
              <a:rPr lang="en-US"/>
              <a:t>Click to edit Master title style</a:t>
            </a:r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3B6580BC-B32B-4393-8B19-2B3F6B90F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683104"/>
            <a:ext cx="3364358" cy="3673245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16BEC-AB1A-4058-9324-07F33219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B07FB4E-AACE-4322-82D4-4DA4A81616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5048" y="0"/>
            <a:ext cx="7616952" cy="685800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DE4BD-38C7-497D-AE63-0EC22E33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80C8-9EBF-4D2D-A9FA-CC9421EA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CA4665-3BE9-407E-884C-8EA287083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52099" y="2302005"/>
            <a:ext cx="2253018" cy="0"/>
          </a:xfrm>
          <a:prstGeom prst="line">
            <a:avLst/>
          </a:prstGeom>
          <a:ln w="19050">
            <a:solidFill>
              <a:schemeClr val="accent1">
                <a:lumMod val="7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67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08814-722A-4F2C-8807-C09FEEC25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1756"/>
            <a:ext cx="10515600" cy="4190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31BABDF-AA85-4A10-A98B-507CF2428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8717800-ADD4-4E93-B0D0-271E7848D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0AC3ECC-84E8-497F-BC52-5189149B0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97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08814-722A-4F2C-8807-C09FEEC25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03"/>
            <a:ext cx="10515600" cy="35452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1976FF6-0FAE-4806-A07E-BE4D74116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42FFD90-937D-4551-9F0C-7A5B0C78E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ED25ED3-40D6-4D4C-BEF6-506E3E31B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19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A8FC83D-BE6C-46F7-A2C9-654DF8EBE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733" y="1679441"/>
            <a:ext cx="10890565" cy="589966"/>
          </a:xfrm>
        </p:spPr>
        <p:txBody>
          <a:bodyPr>
            <a:normAutofit fontScale="90000"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CC3F9D0-953E-45A7-BFD7-C86C68B23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3726" y="2273661"/>
            <a:ext cx="7910623" cy="447630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z="1600"/>
              <a:t>Click to edit Master subtitle style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736BCE2-FC35-4992-A912-AF5A5C4EC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507004" y="63219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4AA409B-17E7-4D49-8F3B-D390302E24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368" y="3063240"/>
            <a:ext cx="5321808" cy="31546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4FB1A9C-83D8-426D-B62B-A5F7457A9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7920" y="3063240"/>
            <a:ext cx="5321808" cy="31546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DD44DD-0676-4A2C-9EC4-8E209307E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69BC53C-DA37-4270-B44D-B7A92152A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AFE14D8-0C2B-4AA6-AE7E-75C2C63C2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9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08814-722A-4F2C-8807-C09FEEC25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255"/>
            <a:ext cx="10515600" cy="4190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9828424-127F-4F45-AF20-1DAA15255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D83CCE-F7E1-4106-84E1-6C261DDBB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8126735-73E8-4B98-81A3-AAE94B69F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94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C1A14-BCE3-4322-A314-ABFB09FB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6213"/>
            <a:ext cx="10515600" cy="221225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DAC2D8E-199B-430A-BB5F-3EB5B76D6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CAAF529-3AC9-470F-8794-0C4967080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327F51-D49D-4DCE-9CDC-3B94731A4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0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FB555E-8FF5-457E-B328-53ABDB59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2427"/>
            <a:ext cx="10515600" cy="819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64ED7-3275-4F98-88B1-4F0832514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61459"/>
            <a:ext cx="10515600" cy="4340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0BCFA-771C-4297-8ACE-974191C70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317DE-CC16-4596-92A2-460BC081E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E724-AEC3-4D96-A62C-C286B703F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928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6" r:id="rId1"/>
    <p:sldLayoutId id="2147484035" r:id="rId2"/>
    <p:sldLayoutId id="2147484034" r:id="rId3"/>
    <p:sldLayoutId id="2147484033" r:id="rId4"/>
    <p:sldLayoutId id="2147484025" r:id="rId5"/>
    <p:sldLayoutId id="2147484041" r:id="rId6"/>
    <p:sldLayoutId id="2147484040" r:id="rId7"/>
    <p:sldLayoutId id="2147483672" r:id="rId8"/>
    <p:sldLayoutId id="2147484029" r:id="rId9"/>
    <p:sldLayoutId id="2147484028" r:id="rId10"/>
    <p:sldLayoutId id="2147484037" r:id="rId11"/>
    <p:sldLayoutId id="2147484038" r:id="rId12"/>
    <p:sldLayoutId id="2147484039" r:id="rId13"/>
    <p:sldLayoutId id="2147484024" r:id="rId14"/>
    <p:sldLayoutId id="2147484026" r:id="rId15"/>
    <p:sldLayoutId id="2147484027" r:id="rId16"/>
    <p:sldLayoutId id="2147484030" r:id="rId17"/>
    <p:sldLayoutId id="2147484031" r:id="rId18"/>
    <p:sldLayoutId id="2147484032" r:id="rId19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>
              <a:alpha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b="1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2pPr>
      <a:lvl3pPr marL="571500" indent="-3429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i="1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552">
          <p15:clr>
            <a:srgbClr val="F26B43"/>
          </p15:clr>
        </p15:guide>
        <p15:guide id="3" pos="528">
          <p15:clr>
            <a:srgbClr val="F26B43"/>
          </p15:clr>
        </p15:guide>
        <p15:guide id="4" orient="horz" pos="3912">
          <p15:clr>
            <a:srgbClr val="F26B43"/>
          </p15:clr>
        </p15:guide>
        <p15:guide id="5" orient="horz" pos="408">
          <p15:clr>
            <a:srgbClr val="F26B43"/>
          </p15:clr>
        </p15:guide>
        <p15:guide id="6" pos="7152">
          <p15:clr>
            <a:srgbClr val="F26B43"/>
          </p15:clr>
        </p15:guide>
        <p15:guide id="7" pos="2880">
          <p15:clr>
            <a:srgbClr val="F26B43"/>
          </p15:clr>
        </p15:guide>
        <p15:guide id="8" pos="4248">
          <p15:clr>
            <a:srgbClr val="F26B43"/>
          </p15:clr>
        </p15:guide>
        <p15:guide id="9" orient="horz" pos="600">
          <p15:clr>
            <a:srgbClr val="F26B43"/>
          </p15:clr>
        </p15:guide>
        <p15:guide id="10" orient="horz" pos="3792">
          <p15:clr>
            <a:srgbClr val="F26B43"/>
          </p15:clr>
        </p15:guide>
        <p15:guide id="11" pos="7272">
          <p15:clr>
            <a:srgbClr val="F26B43"/>
          </p15:clr>
        </p15:guide>
        <p15:guide id="12" pos="408">
          <p15:clr>
            <a:srgbClr val="F26B43"/>
          </p15:clr>
        </p15:guide>
        <p15:guide id="13" pos="4920">
          <p15:clr>
            <a:srgbClr val="F26B43"/>
          </p15:clr>
        </p15:guide>
        <p15:guide id="14" pos="220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624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4001" r:id="rId12"/>
    <p:sldLayoutId id="2147483806" r:id="rId13"/>
    <p:sldLayoutId id="2147483808" r:id="rId14"/>
    <p:sldLayoutId id="2147483809" r:id="rId15"/>
    <p:sldLayoutId id="2147483816" r:id="rId16"/>
    <p:sldLayoutId id="2147483817" r:id="rId17"/>
    <p:sldLayoutId id="2147483804" r:id="rId18"/>
    <p:sldLayoutId id="2147484003" r:id="rId19"/>
    <p:sldLayoutId id="2147484004" r:id="rId20"/>
    <p:sldLayoutId id="2147484005" r:id="rId21"/>
    <p:sldLayoutId id="2147484006" r:id="rId22"/>
    <p:sldLayoutId id="2147484009" r:id="rId23"/>
    <p:sldLayoutId id="2147484013" r:id="rId24"/>
    <p:sldLayoutId id="2147484014" r:id="rId25"/>
    <p:sldLayoutId id="2147484015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5A3385-7A97-4B91-90E4-313A5F648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267" y="1755241"/>
            <a:ext cx="6139989" cy="1042815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z="6000" dirty="0">
                <a:solidFill>
                  <a:srgbClr val="FFBF00"/>
                </a:solidFill>
                <a:latin typeface="Walbaum Display"/>
                <a:ea typeface="Open Sans"/>
                <a:cs typeface="Open Sans"/>
              </a:rPr>
              <a:t>Energía para </a:t>
            </a:r>
            <a:r>
              <a:rPr lang="en-US" sz="6000" dirty="0" err="1">
                <a:solidFill>
                  <a:srgbClr val="FFBF00"/>
                </a:solidFill>
                <a:latin typeface="Walbaum Display"/>
                <a:ea typeface="Open Sans"/>
                <a:cs typeface="Open Sans"/>
              </a:rPr>
              <a:t>el</a:t>
            </a:r>
            <a:r>
              <a:rPr lang="en-US" sz="6000" dirty="0">
                <a:solidFill>
                  <a:srgbClr val="FFBF00"/>
                </a:solidFill>
                <a:latin typeface="Walbaum Display"/>
                <a:ea typeface="Open Sans"/>
                <a:cs typeface="Open Sans"/>
              </a:rPr>
              <a:t> Desarrollo - </a:t>
            </a:r>
          </a:p>
        </p:txBody>
      </p:sp>
      <p:sp>
        <p:nvSpPr>
          <p:cNvPr id="29" name="Subtitle 5">
            <a:extLst>
              <a:ext uri="{FF2B5EF4-FFF2-40B4-BE49-F238E27FC236}">
                <a16:creationId xmlns:a16="http://schemas.microsoft.com/office/drawing/2014/main" id="{2130E1CA-BD0E-9BF1-6BB7-1120CCF937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3920" y="5122952"/>
            <a:ext cx="2948684" cy="65447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Septiembre</a:t>
            </a:r>
            <a:r>
              <a:rPr lang="en-US" sz="1800" dirty="0">
                <a:solidFill>
                  <a:srgbClr val="002060"/>
                </a:solidFill>
              </a:rPr>
              <a:t> 2024</a:t>
            </a:r>
          </a:p>
        </p:txBody>
      </p:sp>
      <p:pic>
        <p:nvPicPr>
          <p:cNvPr id="16" name="Picture 15" descr="A group of colorful rectangles&#10;&#10;Description automatically generated">
            <a:extLst>
              <a:ext uri="{FF2B5EF4-FFF2-40B4-BE49-F238E27FC236}">
                <a16:creationId xmlns:a16="http://schemas.microsoft.com/office/drawing/2014/main" id="{FD531135-82F0-B851-46D9-9F50BD564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72728" y="5923224"/>
            <a:ext cx="1927089" cy="823658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C8BBC868-5415-408D-F5E4-3ED9E65565ED}"/>
              </a:ext>
            </a:extLst>
          </p:cNvPr>
          <p:cNvSpPr txBox="1">
            <a:spLocks/>
          </p:cNvSpPr>
          <p:nvPr/>
        </p:nvSpPr>
        <p:spPr>
          <a:xfrm>
            <a:off x="6040642" y="4225155"/>
            <a:ext cx="5780857" cy="102774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300" spc="300" dirty="0">
                <a:solidFill>
                  <a:srgbClr val="002060"/>
                </a:solidFill>
                <a:latin typeface="+mn-lt"/>
                <a:ea typeface="Open Sans"/>
                <a:cs typeface="Open Sans"/>
              </a:rPr>
              <a:t>LAB de Innovación Financiera para la Transición Energética - Cuba</a:t>
            </a:r>
          </a:p>
          <a:p>
            <a:endParaRPr lang="es-ES" sz="2300" spc="300" dirty="0">
              <a:solidFill>
                <a:srgbClr val="002060"/>
              </a:solidFill>
              <a:latin typeface="+mn-lt"/>
              <a:ea typeface="Open Sans"/>
              <a:cs typeface="Open Sans"/>
            </a:endParaRPr>
          </a:p>
          <a:p>
            <a:endParaRPr lang="es-ES" sz="2300" spc="300" dirty="0">
              <a:solidFill>
                <a:srgbClr val="002060"/>
              </a:solidFill>
              <a:latin typeface="+mn-lt"/>
              <a:ea typeface="Open Sans"/>
              <a:cs typeface="Open Sans"/>
            </a:endParaRPr>
          </a:p>
        </p:txBody>
      </p:sp>
      <p:pic>
        <p:nvPicPr>
          <p:cNvPr id="28" name="Picture 27" descr="A person and person working on a solar power plant&#10;&#10;Description automatically generated">
            <a:extLst>
              <a:ext uri="{FF2B5EF4-FFF2-40B4-BE49-F238E27FC236}">
                <a16:creationId xmlns:a16="http://schemas.microsoft.com/office/drawing/2014/main" id="{9D17FE33-47B2-4FEE-FC90-876BCCE55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70" r="19563"/>
          <a:stretch/>
        </p:blipFill>
        <p:spPr>
          <a:xfrm>
            <a:off x="-180622" y="-19704"/>
            <a:ext cx="5740889" cy="6897407"/>
          </a:xfrm>
          <a:prstGeom prst="rect">
            <a:avLst/>
          </a:prstGeom>
        </p:spPr>
      </p:pic>
      <p:pic>
        <p:nvPicPr>
          <p:cNvPr id="19" name="Picture 18" descr="A logo of the united nations&#10;&#10;Description automatically generated">
            <a:extLst>
              <a:ext uri="{FF2B5EF4-FFF2-40B4-BE49-F238E27FC236}">
                <a16:creationId xmlns:a16="http://schemas.microsoft.com/office/drawing/2014/main" id="{81D5F32C-4662-C662-083D-71723F1EE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6470" y="-103630"/>
            <a:ext cx="2555673" cy="1867206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4188DC-C335-542B-9946-4E2EB7925DA8}"/>
              </a:ext>
            </a:extLst>
          </p:cNvPr>
          <p:cNvCxnSpPr>
            <a:cxnSpLocks/>
          </p:cNvCxnSpPr>
          <p:nvPr/>
        </p:nvCxnSpPr>
        <p:spPr>
          <a:xfrm>
            <a:off x="7184961" y="3621360"/>
            <a:ext cx="346660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612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3EE3E1A1-604C-A729-7520-49EC78EE148D}"/>
              </a:ext>
            </a:extLst>
          </p:cNvPr>
          <p:cNvSpPr txBox="1"/>
          <p:nvPr/>
        </p:nvSpPr>
        <p:spPr>
          <a:xfrm>
            <a:off x="1452794" y="352716"/>
            <a:ext cx="9570805" cy="1559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s-ES" sz="3200" b="1" dirty="0">
                <a:solidFill>
                  <a:srgbClr val="1A366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 de Innovación Financiera para la Transición Energética - Cuba</a:t>
            </a:r>
          </a:p>
          <a:p>
            <a:pPr>
              <a:lnSpc>
                <a:spcPts val="3999"/>
              </a:lnSpc>
            </a:pPr>
            <a:endParaRPr lang="es-ES" sz="3200" b="1" dirty="0">
              <a:solidFill>
                <a:srgbClr val="1A366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DF4691C-C29A-8CE8-975A-CD0563CCD5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70474" y="37049"/>
            <a:ext cx="1921526" cy="14027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FD3F0D1-C054-F4E1-D084-2F3D892618E4}"/>
              </a:ext>
            </a:extLst>
          </p:cNvPr>
          <p:cNvSpPr txBox="1"/>
          <p:nvPr/>
        </p:nvSpPr>
        <p:spPr>
          <a:xfrm>
            <a:off x="918836" y="2227977"/>
            <a:ext cx="10312401" cy="3646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ES_tradnl" sz="2400" b="1" u="sng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Estructuración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Integrantes titulares</a:t>
            </a:r>
            <a:endParaRPr lang="es-CO" sz="24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Carácter </a:t>
            </a:r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público y privado, multisectorial y de participación voluntaria </a:t>
            </a:r>
            <a:endParaRPr lang="es-CO" sz="24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Garantía de diversidad y escala 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por medio de una amplia alianza y participación de ministerios sectoriales, reguladores, instituciones del mercado de capitales, donantes, </a:t>
            </a:r>
            <a:r>
              <a:rPr lang="es-ES" sz="2400" dirty="0" err="1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IFIs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,  la banca comercial y de actores públicos y privados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Gestores comprometidos y “</a:t>
            </a:r>
            <a:r>
              <a:rPr lang="es-ES" sz="2400" dirty="0" err="1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champions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”</a:t>
            </a:r>
            <a:endParaRPr lang="es-CO" sz="24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985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3EE3E1A1-604C-A729-7520-49EC78EE148D}"/>
              </a:ext>
            </a:extLst>
          </p:cNvPr>
          <p:cNvSpPr txBox="1"/>
          <p:nvPr/>
        </p:nvSpPr>
        <p:spPr>
          <a:xfrm>
            <a:off x="1452794" y="352716"/>
            <a:ext cx="9570805" cy="1559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s-ES" sz="3200" b="1" dirty="0">
                <a:solidFill>
                  <a:srgbClr val="1A366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 de Innovación Financiera para la Transición Energética - Cuba</a:t>
            </a:r>
          </a:p>
          <a:p>
            <a:pPr>
              <a:lnSpc>
                <a:spcPts val="3999"/>
              </a:lnSpc>
            </a:pPr>
            <a:endParaRPr lang="es-ES" sz="3200" b="1" dirty="0">
              <a:solidFill>
                <a:srgbClr val="1A366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DF4691C-C29A-8CE8-975A-CD0563CCD5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70474" y="37049"/>
            <a:ext cx="1921526" cy="14027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FD3F0D1-C054-F4E1-D084-2F3D892618E4}"/>
              </a:ext>
            </a:extLst>
          </p:cNvPr>
          <p:cNvSpPr txBox="1"/>
          <p:nvPr/>
        </p:nvSpPr>
        <p:spPr>
          <a:xfrm>
            <a:off x="918836" y="2227977"/>
            <a:ext cx="10312401" cy="2753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ES_tradnl" sz="2400" b="1" u="sng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Gestión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Gobernabilidad compartida: entidades gestoras ( MINEN, BCC, PNUD y Donante)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Responsabilidades específicas y crecientes en el tiempo a los funcionarios participantes </a:t>
            </a:r>
            <a:endParaRPr lang="es-ES" sz="2400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Gestión profesional  (Coordinador ejecutivo y asistente)</a:t>
            </a:r>
          </a:p>
        </p:txBody>
      </p:sp>
    </p:spTree>
    <p:extLst>
      <p:ext uri="{BB962C8B-B14F-4D97-AF65-F5344CB8AC3E}">
        <p14:creationId xmlns:p14="http://schemas.microsoft.com/office/powerpoint/2010/main" val="171814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3EE3E1A1-604C-A729-7520-49EC78EE148D}"/>
              </a:ext>
            </a:extLst>
          </p:cNvPr>
          <p:cNvSpPr txBox="1"/>
          <p:nvPr/>
        </p:nvSpPr>
        <p:spPr>
          <a:xfrm>
            <a:off x="1452794" y="352716"/>
            <a:ext cx="9570805" cy="1559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s-ES" sz="3200" b="1" dirty="0">
                <a:solidFill>
                  <a:srgbClr val="1A366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 de Innovación Financiera para la Transición Energética - Cuba</a:t>
            </a:r>
          </a:p>
          <a:p>
            <a:pPr>
              <a:lnSpc>
                <a:spcPts val="3999"/>
              </a:lnSpc>
            </a:pPr>
            <a:endParaRPr lang="es-ES" sz="3200" b="1" dirty="0">
              <a:solidFill>
                <a:srgbClr val="1A366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DF4691C-C29A-8CE8-975A-CD0563CCD5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70474" y="37049"/>
            <a:ext cx="1921526" cy="14027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FD3F0D1-C054-F4E1-D084-2F3D892618E4}"/>
              </a:ext>
            </a:extLst>
          </p:cNvPr>
          <p:cNvSpPr txBox="1"/>
          <p:nvPr/>
        </p:nvSpPr>
        <p:spPr>
          <a:xfrm>
            <a:off x="918836" y="2227977"/>
            <a:ext cx="10312401" cy="3646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ES_tradnl" sz="2400" b="1" u="sng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Implementación (1)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Metas concretas para iniciativas estratégicas (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construcción colectiva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)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Imparcialidad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 en las actividades y el financiamiento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Expertos 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en las áreas de responsabilidad para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identificar mejores prácticas internacionales y nacionales, y barreras y soluciones financieras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Promoción de la innovación financiera desde el un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acercamiento bottom-up</a:t>
            </a:r>
          </a:p>
        </p:txBody>
      </p:sp>
    </p:spTree>
    <p:extLst>
      <p:ext uri="{BB962C8B-B14F-4D97-AF65-F5344CB8AC3E}">
        <p14:creationId xmlns:p14="http://schemas.microsoft.com/office/powerpoint/2010/main" val="1495435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3EE3E1A1-604C-A729-7520-49EC78EE148D}"/>
              </a:ext>
            </a:extLst>
          </p:cNvPr>
          <p:cNvSpPr txBox="1"/>
          <p:nvPr/>
        </p:nvSpPr>
        <p:spPr>
          <a:xfrm>
            <a:off x="1452794" y="352716"/>
            <a:ext cx="9570805" cy="1559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s-ES" sz="3200" b="1" dirty="0">
                <a:solidFill>
                  <a:srgbClr val="1A366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 de Innovación Financiera para la Transición Energética - Cuba</a:t>
            </a:r>
          </a:p>
          <a:p>
            <a:pPr>
              <a:lnSpc>
                <a:spcPts val="3999"/>
              </a:lnSpc>
            </a:pPr>
            <a:endParaRPr lang="es-ES" sz="3200" b="1" dirty="0">
              <a:solidFill>
                <a:srgbClr val="1A366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DF4691C-C29A-8CE8-975A-CD0563CCD5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70474" y="37049"/>
            <a:ext cx="1921526" cy="14027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FD3F0D1-C054-F4E1-D084-2F3D892618E4}"/>
              </a:ext>
            </a:extLst>
          </p:cNvPr>
          <p:cNvSpPr txBox="1"/>
          <p:nvPr/>
        </p:nvSpPr>
        <p:spPr>
          <a:xfrm>
            <a:off x="918836" y="2227977"/>
            <a:ext cx="10312401" cy="3353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ES_tradnl" sz="2400" b="1" u="sng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Implementación (2)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Productos/ entregables concreto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s: publicaciones, webinarios, pilotos de innovación y regulaciones 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Sostenibilidad financiera 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y ejecutorial en el tiempo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Estructuración en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grupos/subgrupos de trabajo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Seguimiento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Estrategia de divulgación</a:t>
            </a:r>
          </a:p>
        </p:txBody>
      </p:sp>
    </p:spTree>
    <p:extLst>
      <p:ext uri="{BB962C8B-B14F-4D97-AF65-F5344CB8AC3E}">
        <p14:creationId xmlns:p14="http://schemas.microsoft.com/office/powerpoint/2010/main" val="2658517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3EE3E1A1-604C-A729-7520-49EC78EE148D}"/>
              </a:ext>
            </a:extLst>
          </p:cNvPr>
          <p:cNvSpPr txBox="1"/>
          <p:nvPr/>
        </p:nvSpPr>
        <p:spPr>
          <a:xfrm>
            <a:off x="203200" y="441324"/>
            <a:ext cx="10103797" cy="981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s-ES" sz="3200" b="1" dirty="0">
                <a:solidFill>
                  <a:srgbClr val="1A3667"/>
                </a:solidFill>
                <a:latin typeface="Proxima Nova 1"/>
              </a:rPr>
              <a:t>Diálogos públicos y privados para finanzas sostenibles </a:t>
            </a:r>
            <a:r>
              <a:rPr lang="en-US" sz="3200" b="1" dirty="0">
                <a:solidFill>
                  <a:srgbClr val="1A3667"/>
                </a:solidFill>
                <a:latin typeface="Proxima Nova 1"/>
              </a:rPr>
              <a:t>(1)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DF4691C-C29A-8CE8-975A-CD0563CCD5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70474" y="37049"/>
            <a:ext cx="1921526" cy="1402714"/>
          </a:xfrm>
          <a:prstGeom prst="rect">
            <a:avLst/>
          </a:prstGeom>
        </p:spPr>
      </p:pic>
      <p:pic>
        <p:nvPicPr>
          <p:cNvPr id="3" name="Gráfico 3">
            <a:extLst>
              <a:ext uri="{FF2B5EF4-FFF2-40B4-BE49-F238E27FC236}">
                <a16:creationId xmlns:a16="http://schemas.microsoft.com/office/drawing/2014/main" id="{6E3FCD37-6992-4473-CD4C-BE30E90D0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3785" y="1486394"/>
            <a:ext cx="8764429" cy="493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77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olar panels and wind turbines&#10;&#10;Description automatically generated">
            <a:extLst>
              <a:ext uri="{FF2B5EF4-FFF2-40B4-BE49-F238E27FC236}">
                <a16:creationId xmlns:a16="http://schemas.microsoft.com/office/drawing/2014/main" id="{A8AE4868-F899-C7E3-0C6F-4EA20B401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2" r="3591"/>
          <a:stretch/>
        </p:blipFill>
        <p:spPr>
          <a:xfrm>
            <a:off x="-224589" y="-161652"/>
            <a:ext cx="12577010" cy="7036832"/>
          </a:xfrm>
          <a:prstGeom prst="rect">
            <a:avLst/>
          </a:prstGeom>
        </p:spPr>
      </p:pic>
      <p:pic>
        <p:nvPicPr>
          <p:cNvPr id="4" name="Picture 3" descr="A group of colorful rectangles&#10;&#10;Description automatically generated">
            <a:extLst>
              <a:ext uri="{FF2B5EF4-FFF2-40B4-BE49-F238E27FC236}">
                <a16:creationId xmlns:a16="http://schemas.microsoft.com/office/drawing/2014/main" id="{35963D0E-83ED-132F-A7D8-2DD73FDD5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23784" y="3340722"/>
            <a:ext cx="1632477" cy="697738"/>
          </a:xfrm>
          <a:prstGeom prst="rect">
            <a:avLst/>
          </a:prstGeom>
        </p:spPr>
      </p:pic>
      <p:pic>
        <p:nvPicPr>
          <p:cNvPr id="5" name="Picture 4" descr="A logo of the united nations&#10;&#10;Description automatically generated">
            <a:extLst>
              <a:ext uri="{FF2B5EF4-FFF2-40B4-BE49-F238E27FC236}">
                <a16:creationId xmlns:a16="http://schemas.microsoft.com/office/drawing/2014/main" id="{B27E8E62-56EA-8E5D-536D-0BF21899E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199" y="2094343"/>
            <a:ext cx="31115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54569"/>
      </p:ext>
    </p:extLst>
  </p:cSld>
  <p:clrMapOvr>
    <a:masterClrMapping/>
  </p:clrMapOvr>
</p:sld>
</file>

<file path=ppt/theme/theme1.xml><?xml version="1.0" encoding="utf-8"?>
<a:theme xmlns:a="http://schemas.openxmlformats.org/drawingml/2006/main" name="PineVTI">
  <a:themeElements>
    <a:clrScheme name="Pine">
      <a:dk1>
        <a:sysClr val="windowText" lastClr="000000"/>
      </a:dk1>
      <a:lt1>
        <a:sysClr val="window" lastClr="FFFFFF"/>
      </a:lt1>
      <a:dk2>
        <a:srgbClr val="081B19"/>
      </a:dk2>
      <a:lt2>
        <a:srgbClr val="E2D4CA"/>
      </a:lt2>
      <a:accent1>
        <a:srgbClr val="415347"/>
      </a:accent1>
      <a:accent2>
        <a:srgbClr val="753E33"/>
      </a:accent2>
      <a:accent3>
        <a:srgbClr val="7B614F"/>
      </a:accent3>
      <a:accent4>
        <a:srgbClr val="827B6D"/>
      </a:accent4>
      <a:accent5>
        <a:srgbClr val="495255"/>
      </a:accent5>
      <a:accent6>
        <a:srgbClr val="2D5358"/>
      </a:accent6>
      <a:hlink>
        <a:srgbClr val="A8705D"/>
      </a:hlink>
      <a:folHlink>
        <a:srgbClr val="5B688B"/>
      </a:folHlink>
    </a:clrScheme>
    <a:fontScheme name="Dante">
      <a:majorFont>
        <a:latin typeface="Dante"/>
        <a:ea typeface=""/>
        <a:cs typeface=""/>
      </a:majorFont>
      <a:minorFont>
        <a:latin typeface="Dan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ne_Win32_JB_SL_v2.potx" id="{3FE2ADD4-A665-4FB8-B8C0-7CA1C57550A1}" vid="{0ED6AE89-9D72-42A2-A52F-A4B3C658EF84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8670835-afc4-4376-8ae0-1ffed5b27e6b">
      <UserInfo>
        <DisplayName>Benjamin Keller</DisplayName>
        <AccountId>12</AccountId>
        <AccountType/>
      </UserInfo>
      <UserInfo>
        <DisplayName>Adriana Dinu</DisplayName>
        <AccountId>36</AccountId>
        <AccountType/>
      </UserInfo>
      <UserInfo>
        <DisplayName>Pradeep Kurukulasuriya</DisplayName>
        <AccountId>19</AccountId>
        <AccountType/>
      </UserInfo>
      <UserInfo>
        <DisplayName>Mateo Salomon</DisplayName>
        <AccountId>18</AccountId>
        <AccountType/>
      </UserInfo>
      <UserInfo>
        <DisplayName>Riad Meddeb</DisplayName>
        <AccountId>14</AccountId>
        <AccountType/>
      </UserInfo>
      <UserInfo>
        <DisplayName>Simone Marino</DisplayName>
        <AccountId>25</AccountId>
        <AccountType/>
      </UserInfo>
      <UserInfo>
        <DisplayName>Stefano Pistolese</DisplayName>
        <AccountId>9</AccountId>
        <AccountType/>
      </UserInfo>
      <UserInfo>
        <DisplayName>Agostino Inguscio</DisplayName>
        <AccountId>75</AccountId>
        <AccountType/>
      </UserInfo>
      <UserInfo>
        <DisplayName>Fiona Bayat-Renoux</DisplayName>
        <AccountId>176</AccountId>
        <AccountType/>
      </UserInfo>
      <UserInfo>
        <DisplayName>George Ronald Gray</DisplayName>
        <AccountId>56</AccountId>
        <AccountType/>
      </UserInfo>
      <UserInfo>
        <DisplayName>Renata Rubian</DisplayName>
        <AccountId>106</AccountId>
        <AccountType/>
      </UserInfo>
      <UserInfo>
        <DisplayName>Marcos Neto</DisplayName>
        <AccountId>182</AccountId>
        <AccountType/>
      </UserInfo>
      <UserInfo>
        <DisplayName>Juliana Gargiulo</DisplayName>
        <AccountId>90</AccountId>
        <AccountType/>
      </UserInfo>
      <UserInfo>
        <DisplayName>Churchill Agutu</DisplayName>
        <AccountId>80</AccountId>
        <AccountType/>
      </UserInfo>
      <UserInfo>
        <DisplayName>Chibulu Luo</DisplayName>
        <AccountId>21</AccountId>
        <AccountType/>
      </UserInfo>
      <UserInfo>
        <DisplayName>Carlos Salgado</DisplayName>
        <AccountId>15</AccountId>
        <AccountType/>
      </UserInfo>
      <UserInfo>
        <DisplayName>Elif Duygun</DisplayName>
        <AccountId>107</AccountId>
        <AccountType/>
      </UserInfo>
    </SharedWithUsers>
    <lcf76f155ced4ddcb4097134ff3c332f xmlns="b0bf4113-6f4a-4f3e-b5bb-503c4d9102e3">
      <Terms xmlns="http://schemas.microsoft.com/office/infopath/2007/PartnerControls"/>
    </lcf76f155ced4ddcb4097134ff3c332f>
    <TaxCatchAll xmlns="c8670835-afc4-4376-8ae0-1ffed5b27e6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970033F315F542A2D9640B7CC02236" ma:contentTypeVersion="14" ma:contentTypeDescription="Create a new document." ma:contentTypeScope="" ma:versionID="1fbaaa309ca6ad3f66f89b713b364282">
  <xsd:schema xmlns:xsd="http://www.w3.org/2001/XMLSchema" xmlns:xs="http://www.w3.org/2001/XMLSchema" xmlns:p="http://schemas.microsoft.com/office/2006/metadata/properties" xmlns:ns2="b0bf4113-6f4a-4f3e-b5bb-503c4d9102e3" xmlns:ns3="c8670835-afc4-4376-8ae0-1ffed5b27e6b" targetNamespace="http://schemas.microsoft.com/office/2006/metadata/properties" ma:root="true" ma:fieldsID="8eb38d825ef8202c53805be7bec0fdcc" ns2:_="" ns3:_="">
    <xsd:import namespace="b0bf4113-6f4a-4f3e-b5bb-503c4d9102e3"/>
    <xsd:import namespace="c8670835-afc4-4376-8ae0-1ffed5b27e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bf4113-6f4a-4f3e-b5bb-503c4d9102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8ebb0a5-c57d-4c3a-bec7-8a38252dd0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670835-afc4-4376-8ae0-1ffed5b27e6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285086d2-6a15-4a00-bd68-213e1ec481f2}" ma:internalName="TaxCatchAll" ma:showField="CatchAllData" ma:web="c8670835-afc4-4376-8ae0-1ffed5b27e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506F55-A469-454B-8FCA-6F8BCF9DAA6B}">
  <ds:schemaRefs>
    <ds:schemaRef ds:uri="b0bf4113-6f4a-4f3e-b5bb-503c4d9102e3"/>
    <ds:schemaRef ds:uri="c8670835-afc4-4376-8ae0-1ffed5b27e6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0666000-902D-4268-86F0-122D181589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bf4113-6f4a-4f3e-b5bb-503c4d9102e3"/>
    <ds:schemaRef ds:uri="c8670835-afc4-4376-8ae0-1ffed5b27e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0CC34A-D535-41BC-8B48-A0E1EA32D7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Pine design</Template>
  <TotalTime>18316</TotalTime>
  <Words>266</Words>
  <Application>Microsoft Office PowerPoint</Application>
  <PresentationFormat>Widescreen</PresentationFormat>
  <Paragraphs>36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Calibri Light</vt:lpstr>
      <vt:lpstr>Candara</vt:lpstr>
      <vt:lpstr>Dante</vt:lpstr>
      <vt:lpstr>Proxima Nova 1</vt:lpstr>
      <vt:lpstr>Walbaum Display</vt:lpstr>
      <vt:lpstr>Wingdings</vt:lpstr>
      <vt:lpstr>PineVTI</vt:lpstr>
      <vt:lpstr>Office Theme</vt:lpstr>
      <vt:lpstr>Energía para el Desarrollo -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Benjamin Keller</dc:creator>
  <cp:lastModifiedBy>Carlos Salgado</cp:lastModifiedBy>
  <cp:revision>91</cp:revision>
  <cp:lastPrinted>2023-10-24T13:36:30Z</cp:lastPrinted>
  <dcterms:created xsi:type="dcterms:W3CDTF">2022-05-27T20:49:35Z</dcterms:created>
  <dcterms:modified xsi:type="dcterms:W3CDTF">2024-10-23T13:51:15Z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0x01010098970033F315F542A2D9640B7CC02236</vt:lpwstr>
  </property>
  <property fmtid="{D5CDD505-2E9C-101B-9397-08002B2CF9AE}" pid="3" name="MediaServiceImageTags">
    <vt:lpwstr/>
  </property>
</Properties>
</file>